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669075" cy="9926625"/>
  <p:embeddedFontLst>
    <p:embeddedFont>
      <p:font typeface="Arim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30" roundtripDataSignature="AMtx7mhNp5oC4XW41VcaftcMr+K9ABxw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imo-regular.fntdata"/><Relationship Id="rId25" Type="http://schemas.openxmlformats.org/officeDocument/2006/relationships/slide" Target="slides/slide20.xml"/><Relationship Id="rId28" Type="http://schemas.openxmlformats.org/officeDocument/2006/relationships/font" Target="fonts/Arimo-italic.fntdata"/><Relationship Id="rId27" Type="http://schemas.openxmlformats.org/officeDocument/2006/relationships/font" Target="fonts/Arim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im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9" name="Google Shape;109;p1:notes"/>
          <p:cNvSpPr txBox="1"/>
          <p:nvPr>
            <p:ph idx="1" type="body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1:notes"/>
          <p:cNvSpPr txBox="1"/>
          <p:nvPr>
            <p:ph idx="12" type="sldNum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2" name="Google Shape;212;p11:notes"/>
          <p:cNvSpPr txBox="1"/>
          <p:nvPr>
            <p:ph idx="1" type="body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11:notes"/>
          <p:cNvSpPr txBox="1"/>
          <p:nvPr>
            <p:ph idx="12" type="sldNum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2" name="Google Shape;222;p12:notes"/>
          <p:cNvSpPr txBox="1"/>
          <p:nvPr>
            <p:ph idx="1" type="body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12:notes"/>
          <p:cNvSpPr txBox="1"/>
          <p:nvPr>
            <p:ph idx="12" type="sldNum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0" name="Google Shape;230;p13:notes"/>
          <p:cNvSpPr txBox="1"/>
          <p:nvPr>
            <p:ph idx="1" type="body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13:notes"/>
          <p:cNvSpPr txBox="1"/>
          <p:nvPr>
            <p:ph idx="12" type="sldNum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9" name="Google Shape;239;p14:notes"/>
          <p:cNvSpPr txBox="1"/>
          <p:nvPr>
            <p:ph idx="1" type="body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p14:notes"/>
          <p:cNvSpPr txBox="1"/>
          <p:nvPr>
            <p:ph idx="12" type="sldNum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1" name="Google Shape;251;p15:notes"/>
          <p:cNvSpPr txBox="1"/>
          <p:nvPr>
            <p:ph idx="1" type="body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p15:notes"/>
          <p:cNvSpPr txBox="1"/>
          <p:nvPr>
            <p:ph idx="12" type="sldNum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9" name="Google Shape;259;p16:notes"/>
          <p:cNvSpPr txBox="1"/>
          <p:nvPr>
            <p:ph idx="1" type="body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p16:notes"/>
          <p:cNvSpPr txBox="1"/>
          <p:nvPr>
            <p:ph idx="12" type="sldNum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8" name="Google Shape;268;p17:notes"/>
          <p:cNvSpPr txBox="1"/>
          <p:nvPr>
            <p:ph idx="1" type="body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p17:notes"/>
          <p:cNvSpPr txBox="1"/>
          <p:nvPr>
            <p:ph idx="12" type="sldNum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8" name="Google Shape;278;p18:notes"/>
          <p:cNvSpPr txBox="1"/>
          <p:nvPr>
            <p:ph idx="1" type="body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p18:notes"/>
          <p:cNvSpPr txBox="1"/>
          <p:nvPr>
            <p:ph idx="12" type="sldNum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9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1" name="Google Shape;291;p19:notes"/>
          <p:cNvSpPr txBox="1"/>
          <p:nvPr>
            <p:ph idx="1" type="body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p19:notes"/>
          <p:cNvSpPr txBox="1"/>
          <p:nvPr>
            <p:ph idx="12" type="sldNum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 txBox="1"/>
          <p:nvPr>
            <p:ph idx="1" type="body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2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0:notes"/>
          <p:cNvSpPr txBox="1"/>
          <p:nvPr>
            <p:ph idx="1" type="body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p20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3:notes"/>
          <p:cNvSpPr txBox="1"/>
          <p:nvPr>
            <p:ph idx="12" type="sldNum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4:notes"/>
          <p:cNvSpPr txBox="1"/>
          <p:nvPr>
            <p:ph idx="12" type="sldNum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5:notes"/>
          <p:cNvSpPr txBox="1"/>
          <p:nvPr>
            <p:ph idx="12" type="sldNum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3" name="Google Shape;163;p6:notes"/>
          <p:cNvSpPr txBox="1"/>
          <p:nvPr>
            <p:ph idx="1" type="body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6:notes"/>
          <p:cNvSpPr txBox="1"/>
          <p:nvPr>
            <p:ph idx="12" type="sldNum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3" name="Google Shape;173;p7:notes"/>
          <p:cNvSpPr txBox="1"/>
          <p:nvPr>
            <p:ph idx="1" type="body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7:notes"/>
          <p:cNvSpPr txBox="1"/>
          <p:nvPr>
            <p:ph idx="12" type="sldNum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/>
          <p:nvPr>
            <p:ph idx="1" type="body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8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3" name="Google Shape;193;p9:notes"/>
          <p:cNvSpPr txBox="1"/>
          <p:nvPr>
            <p:ph idx="1" type="body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p9:notes"/>
          <p:cNvSpPr txBox="1"/>
          <p:nvPr>
            <p:ph idx="12" type="sldNum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/>
          <p:nvPr/>
        </p:nvSpPr>
        <p:spPr>
          <a:xfrm>
            <a:off x="282575" y="287338"/>
            <a:ext cx="9455150" cy="1222375"/>
          </a:xfrm>
          <a:prstGeom prst="rect">
            <a:avLst/>
          </a:prstGeom>
          <a:solidFill>
            <a:srgbClr val="FDBA00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2"/>
          <p:cNvSpPr txBox="1"/>
          <p:nvPr/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2"/>
          <p:cNvSpPr/>
          <p:nvPr/>
        </p:nvSpPr>
        <p:spPr>
          <a:xfrm>
            <a:off x="0" y="0"/>
            <a:ext cx="287338" cy="287338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2"/>
          <p:cNvSpPr/>
          <p:nvPr/>
        </p:nvSpPr>
        <p:spPr>
          <a:xfrm>
            <a:off x="287338" y="0"/>
            <a:ext cx="11617325" cy="287338"/>
          </a:xfrm>
          <a:prstGeom prst="rect">
            <a:avLst/>
          </a:prstGeom>
          <a:solidFill>
            <a:srgbClr val="E92E09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2"/>
          <p:cNvSpPr/>
          <p:nvPr/>
        </p:nvSpPr>
        <p:spPr>
          <a:xfrm>
            <a:off x="11904663" y="0"/>
            <a:ext cx="287337" cy="287338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2"/>
          <p:cNvSpPr/>
          <p:nvPr/>
        </p:nvSpPr>
        <p:spPr>
          <a:xfrm>
            <a:off x="0" y="6550025"/>
            <a:ext cx="287338" cy="288925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2"/>
          <p:cNvSpPr/>
          <p:nvPr/>
        </p:nvSpPr>
        <p:spPr>
          <a:xfrm>
            <a:off x="287338" y="6550025"/>
            <a:ext cx="11617325" cy="288925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2"/>
          <p:cNvSpPr/>
          <p:nvPr/>
        </p:nvSpPr>
        <p:spPr>
          <a:xfrm>
            <a:off x="11904663" y="6550025"/>
            <a:ext cx="287337" cy="288925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2"/>
          <p:cNvSpPr/>
          <p:nvPr/>
        </p:nvSpPr>
        <p:spPr>
          <a:xfrm rot="-5400000">
            <a:off x="-2977356" y="3277394"/>
            <a:ext cx="6242050" cy="287338"/>
          </a:xfrm>
          <a:prstGeom prst="rect">
            <a:avLst/>
          </a:prstGeom>
          <a:solidFill>
            <a:srgbClr val="006425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2"/>
          <p:cNvSpPr/>
          <p:nvPr/>
        </p:nvSpPr>
        <p:spPr>
          <a:xfrm rot="-5400000">
            <a:off x="8924132" y="3277394"/>
            <a:ext cx="6242050" cy="287337"/>
          </a:xfrm>
          <a:prstGeom prst="rect">
            <a:avLst/>
          </a:prstGeom>
          <a:solidFill>
            <a:srgbClr val="006425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2"/>
          <p:cNvSpPr/>
          <p:nvPr/>
        </p:nvSpPr>
        <p:spPr>
          <a:xfrm>
            <a:off x="9766300" y="287338"/>
            <a:ext cx="2132013" cy="1222375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Police, Graphique, graphisme&#10;&#10;Description générée automatiquement" id="27" name="Google Shape;2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39325" y="382588"/>
            <a:ext cx="2035175" cy="101123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838200" y="613568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4038600" y="613568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9040813" y="613568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/>
          <p:nvPr/>
        </p:nvSpPr>
        <p:spPr>
          <a:xfrm>
            <a:off x="282575" y="287338"/>
            <a:ext cx="11615738" cy="1222375"/>
          </a:xfrm>
          <a:prstGeom prst="rect">
            <a:avLst/>
          </a:prstGeom>
          <a:solidFill>
            <a:srgbClr val="FDBA00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3"/>
          <p:cNvSpPr/>
          <p:nvPr/>
        </p:nvSpPr>
        <p:spPr>
          <a:xfrm>
            <a:off x="9766300" y="287338"/>
            <a:ext cx="2132013" cy="1222375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3"/>
          <p:cNvSpPr/>
          <p:nvPr/>
        </p:nvSpPr>
        <p:spPr>
          <a:xfrm>
            <a:off x="0" y="0"/>
            <a:ext cx="287338" cy="287338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3"/>
          <p:cNvSpPr/>
          <p:nvPr/>
        </p:nvSpPr>
        <p:spPr>
          <a:xfrm>
            <a:off x="287338" y="0"/>
            <a:ext cx="11617325" cy="287338"/>
          </a:xfrm>
          <a:prstGeom prst="rect">
            <a:avLst/>
          </a:prstGeom>
          <a:solidFill>
            <a:srgbClr val="E92E09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3"/>
          <p:cNvSpPr/>
          <p:nvPr/>
        </p:nvSpPr>
        <p:spPr>
          <a:xfrm>
            <a:off x="11904663" y="0"/>
            <a:ext cx="287337" cy="287338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3"/>
          <p:cNvSpPr/>
          <p:nvPr/>
        </p:nvSpPr>
        <p:spPr>
          <a:xfrm>
            <a:off x="0" y="6550025"/>
            <a:ext cx="287338" cy="288925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3"/>
          <p:cNvSpPr/>
          <p:nvPr/>
        </p:nvSpPr>
        <p:spPr>
          <a:xfrm>
            <a:off x="287338" y="6550025"/>
            <a:ext cx="11617325" cy="288925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3"/>
          <p:cNvSpPr/>
          <p:nvPr/>
        </p:nvSpPr>
        <p:spPr>
          <a:xfrm>
            <a:off x="11904663" y="6550025"/>
            <a:ext cx="287337" cy="288925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3"/>
          <p:cNvSpPr/>
          <p:nvPr/>
        </p:nvSpPr>
        <p:spPr>
          <a:xfrm rot="-5400000">
            <a:off x="-2977356" y="3277394"/>
            <a:ext cx="6242050" cy="287338"/>
          </a:xfrm>
          <a:prstGeom prst="rect">
            <a:avLst/>
          </a:prstGeom>
          <a:solidFill>
            <a:srgbClr val="006425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3"/>
          <p:cNvSpPr/>
          <p:nvPr/>
        </p:nvSpPr>
        <p:spPr>
          <a:xfrm rot="-5400000">
            <a:off x="8924132" y="3277394"/>
            <a:ext cx="6242050" cy="287337"/>
          </a:xfrm>
          <a:prstGeom prst="rect">
            <a:avLst/>
          </a:prstGeom>
          <a:solidFill>
            <a:srgbClr val="006425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Police, Graphique, graphisme&#10;&#10;Description générée automatiquement" id="44" name="Google Shape;4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39325" y="382588"/>
            <a:ext cx="2035175" cy="101123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25"/>
              </a:buClr>
              <a:buSzPts val="2200"/>
              <a:buChar char="•"/>
              <a:defRPr sz="2200">
                <a:solidFill>
                  <a:srgbClr val="006425"/>
                </a:solidFill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0" type="dt"/>
          </p:nvPr>
        </p:nvSpPr>
        <p:spPr>
          <a:xfrm>
            <a:off x="838200" y="61769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1" type="ftr"/>
          </p:nvPr>
        </p:nvSpPr>
        <p:spPr>
          <a:xfrm>
            <a:off x="4038600" y="617696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9018588" y="61547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5534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4" name="Google Shape;84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5" name="Google Shape;8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2" name="Google Shape;9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5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28.png"/><Relationship Id="rId5" Type="http://schemas.openxmlformats.org/officeDocument/2006/relationships/image" Target="../media/image17.png"/><Relationship Id="rId6" Type="http://schemas.openxmlformats.org/officeDocument/2006/relationships/image" Target="../media/image3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5" Type="http://schemas.openxmlformats.org/officeDocument/2006/relationships/image" Target="../media/image3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28.png"/><Relationship Id="rId5" Type="http://schemas.openxmlformats.org/officeDocument/2006/relationships/image" Target="../media/image17.png"/><Relationship Id="rId6" Type="http://schemas.openxmlformats.org/officeDocument/2006/relationships/image" Target="../media/image3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"/>
          <p:cNvSpPr/>
          <p:nvPr/>
        </p:nvSpPr>
        <p:spPr>
          <a:xfrm>
            <a:off x="0" y="0"/>
            <a:ext cx="287338" cy="287338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287338" y="0"/>
            <a:ext cx="11617325" cy="287338"/>
          </a:xfrm>
          <a:prstGeom prst="rect">
            <a:avLst/>
          </a:prstGeom>
          <a:solidFill>
            <a:srgbClr val="E92E09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11904663" y="0"/>
            <a:ext cx="287337" cy="287338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0" y="6550025"/>
            <a:ext cx="287338" cy="288925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287338" y="6550025"/>
            <a:ext cx="11617325" cy="288925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11904663" y="6550025"/>
            <a:ext cx="287337" cy="288925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/>
          <p:nvPr/>
        </p:nvSpPr>
        <p:spPr>
          <a:xfrm rot="-5400000">
            <a:off x="-2977356" y="3277394"/>
            <a:ext cx="6242050" cy="287338"/>
          </a:xfrm>
          <a:prstGeom prst="rect">
            <a:avLst/>
          </a:prstGeom>
          <a:solidFill>
            <a:srgbClr val="006425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"/>
          <p:cNvSpPr/>
          <p:nvPr/>
        </p:nvSpPr>
        <p:spPr>
          <a:xfrm rot="-5400000">
            <a:off x="8924132" y="3277394"/>
            <a:ext cx="6242050" cy="287337"/>
          </a:xfrm>
          <a:prstGeom prst="rect">
            <a:avLst/>
          </a:prstGeom>
          <a:solidFill>
            <a:srgbClr val="006425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5321300" y="287338"/>
            <a:ext cx="6580188" cy="6254750"/>
          </a:xfrm>
          <a:prstGeom prst="rect">
            <a:avLst/>
          </a:prstGeom>
          <a:solidFill>
            <a:srgbClr val="FDBA00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"/>
          <p:cNvSpPr txBox="1"/>
          <p:nvPr/>
        </p:nvSpPr>
        <p:spPr>
          <a:xfrm>
            <a:off x="442913" y="2103438"/>
            <a:ext cx="50562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Захист водно-болотних угідь для нашого спільного майбутнього</a:t>
            </a:r>
            <a:endParaRPr b="1" i="0" sz="3600" u="none" cap="none" strike="noStrik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Une image contenant texte, Police, Graphique, graphisme&#10;&#10;Description générée automatiquement" id="122" name="Google Shape;12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000" y="5375275"/>
            <a:ext cx="717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art, dessin, graphisme, illustration&#10;&#10;Description générée automatiquement" id="123" name="Google Shape;12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3563" y="576263"/>
            <a:ext cx="6080125" cy="504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"/>
          <p:cNvSpPr/>
          <p:nvPr/>
        </p:nvSpPr>
        <p:spPr>
          <a:xfrm>
            <a:off x="5321300" y="5861050"/>
            <a:ext cx="6583363" cy="688975"/>
          </a:xfrm>
          <a:prstGeom prst="rect">
            <a:avLst/>
          </a:prstGeom>
          <a:solidFill>
            <a:srgbClr val="E92E09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>
            <p:ph idx="1" type="subTitle"/>
          </p:nvPr>
        </p:nvSpPr>
        <p:spPr>
          <a:xfrm>
            <a:off x="5316538" y="6003925"/>
            <a:ext cx="6588125" cy="423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/>
              <a:t>Цінуй! Захищай! Надихай!</a:t>
            </a:r>
            <a:endParaRPr/>
          </a:p>
        </p:txBody>
      </p:sp>
      <p:pic>
        <p:nvPicPr>
          <p:cNvPr descr="Une image contenant Graphique, dessin, Police, dessin humoristique&#10;&#10;Description générée automatiquement" id="126" name="Google Shape;12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2913" y="411163"/>
            <a:ext cx="3467100" cy="13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"/>
          <p:cNvSpPr/>
          <p:nvPr/>
        </p:nvSpPr>
        <p:spPr>
          <a:xfrm>
            <a:off x="719138" y="361950"/>
            <a:ext cx="10515600" cy="1000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ru-RU" sz="3000" u="none" cap="none" strike="noStrike">
                <a:solidFill>
                  <a:srgbClr val="006425"/>
                </a:solidFill>
                <a:latin typeface="Arial"/>
                <a:ea typeface="Arial"/>
                <a:cs typeface="Arial"/>
                <a:sym typeface="Arial"/>
              </a:rPr>
              <a:t>Життєзабезпечення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371475" y="1655763"/>
            <a:ext cx="10833100" cy="331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25"/>
              </a:buClr>
              <a:buSzPts val="2200"/>
              <a:buFont typeface="Arial"/>
              <a:buNone/>
            </a:pPr>
            <a:r>
              <a:rPr b="1" i="0" lang="ru-RU" sz="2200" u="none" cap="none" strike="noStrike">
                <a:solidFill>
                  <a:srgbClr val="006425"/>
                </a:solidFill>
                <a:latin typeface="Arial"/>
                <a:ea typeface="Arial"/>
                <a:cs typeface="Arial"/>
                <a:sym typeface="Arial"/>
              </a:rPr>
              <a:t>Забезпечення прісною водою та їжею на віки.</a:t>
            </a:r>
            <a:endParaRPr b="1" i="0" sz="2200" u="none" cap="none" strike="noStrike">
              <a:solidFill>
                <a:srgbClr val="0064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Забезпечують майже всією нашою прісною водою</a:t>
            </a: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Їхній багатий на мул ґрунт і рослинність природним чином фільтрують і зберігають воду.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Знані як «нирки Землі».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Більше половини населення світу залежить від продуктів, вирощених на водно-болотних угіддях, як від основного раціону харчування.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Риба з водно-болотних угідь є основним джерелом білка для понад 1 мільярда людей у всьому світі.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Рисові поля щорічно забезпечують їжею 3,5 мільярда людей.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Зрошення особливо важливе в регіонах, де кількість опадів є обмеженою або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нерегулярною.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Аквакультура - сектор виробництва продуктів харчування, що розвивається дуже швидко</a:t>
            </a: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6553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0"/>
          <p:cNvSpPr txBox="1"/>
          <p:nvPr/>
        </p:nvSpPr>
        <p:spPr>
          <a:xfrm>
            <a:off x="1974850" y="5807075"/>
            <a:ext cx="9155113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06425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є головним кровотоком біосфери,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06425"/>
                </a:solidFill>
                <a:latin typeface="Arial"/>
                <a:ea typeface="Arial"/>
                <a:cs typeface="Arial"/>
                <a:sym typeface="Arial"/>
              </a:rPr>
              <a:t>яке забезпечує життєдіяльність екосистем і людей.</a:t>
            </a:r>
            <a:r>
              <a:rPr b="0" i="0" lang="ru-RU" sz="1800" u="none" cap="none" strike="noStrike">
                <a:solidFill>
                  <a:srgbClr val="0064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0064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motif, Caractère coloré&#10;&#10;Description générée automatiquement" id="208" name="Google Shape;208;p10"/>
          <p:cNvPicPr preferRelativeResize="0"/>
          <p:nvPr/>
        </p:nvPicPr>
        <p:blipFill rotWithShape="1">
          <a:blip r:embed="rId3">
            <a:alphaModFix/>
          </a:blip>
          <a:srcRect b="0" l="0" r="29622" t="0"/>
          <a:stretch/>
        </p:blipFill>
        <p:spPr>
          <a:xfrm>
            <a:off x="8885238" y="5724525"/>
            <a:ext cx="3306762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Graphique, art, graphisme, créativité&#10;&#10;Description générée automatiquement" id="209" name="Google Shape;20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61638" y="4467225"/>
            <a:ext cx="13462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/>
          <p:nvPr/>
        </p:nvSpPr>
        <p:spPr>
          <a:xfrm>
            <a:off x="725488" y="349250"/>
            <a:ext cx="10890250" cy="998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6425"/>
                </a:solidFill>
                <a:latin typeface="Arial"/>
                <a:ea typeface="Arial"/>
                <a:cs typeface="Arial"/>
                <a:sym typeface="Arial"/>
              </a:rPr>
              <a:t>Біорізноманіття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1"/>
          <p:cNvSpPr/>
          <p:nvPr/>
        </p:nvSpPr>
        <p:spPr>
          <a:xfrm>
            <a:off x="717550" y="1573213"/>
            <a:ext cx="11028363" cy="465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425"/>
              </a:buClr>
              <a:buSzPts val="1900"/>
              <a:buFont typeface="Arial"/>
              <a:buNone/>
            </a:pPr>
            <a:r>
              <a:rPr b="1" i="0" lang="ru-RU" sz="1900" u="none" cap="none" strike="noStrike">
                <a:solidFill>
                  <a:srgbClr val="006425"/>
                </a:solidFill>
                <a:latin typeface="Arial"/>
                <a:ea typeface="Arial"/>
                <a:cs typeface="Arial"/>
                <a:sym typeface="Arial"/>
              </a:rPr>
              <a:t>Підтримує складне переплетіння життя.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ru-RU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Життя на Землі залежить від водно-болотних угідь.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ru-RU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Їхнє біорізноманіття забезпечує їжею, чистою водою, ліками та робочими місцями.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ru-RU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40% усіх відомих видів рослин і тварин живуть або розмножуються у водно-болотних угіддях. 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ru-RU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Зокрема, це стосується багатьох зникаючих, вимираючих та ендемічних видів, які можуть вижити лише в певних водно-болотних біотопах - і ніде більше.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ru-RU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~~Близько 12% усіх видимих видів (видимих безвикористання мікроскопу) покладаються на прісноводні водно-болотні угіддя. 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3" marL="1600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&gt;1/3  хребетних, майже всі земноводні та половина риб.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ru-RU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Поєднують різні середовища існування, сприяють переміщенню видів, допомагають підтримувати генетичне різноманіття та сприяють кліматичним і гідрологічним глобальним процесам.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Перелітні птахи, риби та інші тварини залежать від водно-болотних угідь як місць відпочинку, годування або розмноження під час міграцій.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ru-RU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Біорізноманіття допомагає захистити від хвороб, забезпечуючи здорові екосистеми та 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0" i="0" lang="ru-RU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безпечні місця для диких тварин далеко від місць проживання людей.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ru-RU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Забезпечує лікарськими засобами.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1" marL="685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1" marL="685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Graphique, clipart, conception&#10;&#10;Description générée automatiquement" id="217" name="Google Shape;21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051250">
            <a:off x="10799763" y="2057400"/>
            <a:ext cx="901700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Graphique, conception, créativité, art&#10;&#10;Description générée automatiquement" id="218" name="Google Shape;21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450405">
            <a:off x="4688682" y="492919"/>
            <a:ext cx="711200" cy="712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clipart, Graphique, illustration, art&#10;&#10;Description générée automatiquement" id="219" name="Google Shape;21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04450" y="4938713"/>
            <a:ext cx="1574800" cy="184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"/>
          <p:cNvSpPr/>
          <p:nvPr/>
        </p:nvSpPr>
        <p:spPr>
          <a:xfrm>
            <a:off x="725488" y="349250"/>
            <a:ext cx="10890250" cy="998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6425"/>
                </a:solidFill>
                <a:latin typeface="Arial"/>
                <a:ea typeface="Arial"/>
                <a:cs typeface="Arial"/>
                <a:sym typeface="Arial"/>
              </a:rPr>
              <a:t>Зміна клімату та стихійні лиха</a:t>
            </a:r>
            <a:endParaRPr b="1" i="0" sz="3600" u="none" cap="none" strike="noStrike">
              <a:solidFill>
                <a:srgbClr val="0064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2"/>
          <p:cNvSpPr/>
          <p:nvPr/>
        </p:nvSpPr>
        <p:spPr>
          <a:xfrm>
            <a:off x="342900" y="1535113"/>
            <a:ext cx="11120438" cy="5175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425"/>
              </a:buClr>
              <a:buSzPts val="1900"/>
              <a:buFont typeface="Arial"/>
              <a:buNone/>
            </a:pPr>
            <a:r>
              <a:rPr b="1" i="0" lang="ru-RU" sz="1900" u="none" cap="none" strike="noStrike">
                <a:solidFill>
                  <a:srgbClr val="006425"/>
                </a:solidFill>
                <a:latin typeface="Arial"/>
                <a:ea typeface="Arial"/>
                <a:cs typeface="Arial"/>
                <a:sym typeface="Arial"/>
              </a:rPr>
              <a:t>Підвищення стійкості та пом'якшення наслідків зміни клімату та </a:t>
            </a:r>
            <a:endParaRPr b="1" i="0" sz="1900" u="none" cap="none" strike="noStrike">
              <a:solidFill>
                <a:srgbClr val="0064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6425"/>
              </a:buClr>
              <a:buSzPts val="1900"/>
              <a:buFont typeface="Arial"/>
              <a:buNone/>
            </a:pPr>
            <a:r>
              <a:rPr b="1" i="0" lang="ru-RU" sz="1900" u="none" cap="none" strike="noStrike">
                <a:solidFill>
                  <a:srgbClr val="006425"/>
                </a:solidFill>
                <a:latin typeface="Arial"/>
                <a:ea typeface="Arial"/>
                <a:cs typeface="Arial"/>
                <a:sym typeface="Arial"/>
              </a:rPr>
              <a:t>екстремальних погодних явищ.</a:t>
            </a:r>
            <a:r>
              <a:rPr b="1" i="0" lang="ru-RU" sz="2000" u="none" cap="none" strike="noStrike">
                <a:solidFill>
                  <a:srgbClr val="0064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Ключовий компонент кліматичної системи Землі.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ru-RU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Їхні ресурси роблять навколишнє середовище більш стійким і пристосованим 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0" i="0" lang="ru-RU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 змін клімату та сприяють стабілізації клімату.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Має вирішальне значення для водної безпеки.</a:t>
            </a: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Акумулює більше вуглецю, ніж будь-яка інша екосистема.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Допомагають захиститися від штормових нагонів, повеней та посух.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 </a:t>
            </a:r>
            <a:r>
              <a:rPr b="0" i="0" lang="ru-RU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Більше 90% стихійних лих пов'язані з водою.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ru-RU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Їх природна водна мережа допомагає зменшити кількість повеней, а також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0" i="0" lang="ru-RU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затримати і полегшити посухи.</a:t>
            </a: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3" marL="1600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Кожен акр внутрішніх водно-болотних угідь поглинає до 1,5 мільйона галонів паводкової води.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Завдяки здоровим водно-болотним угіддям зменшуються гуманітарні наслідки стихійних лих.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ru-RU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Підвищення здатності громад до швидкого реагування та їхнього сталого відновлення в довгостроковій перспективі.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dessin, Dessin d’enfant, illustration, peinture&#10;&#10;Description générée automatiquement" id="227" name="Google Shape;227;p12"/>
          <p:cNvPicPr preferRelativeResize="0"/>
          <p:nvPr/>
        </p:nvPicPr>
        <p:blipFill rotWithShape="1">
          <a:blip r:embed="rId3">
            <a:alphaModFix/>
          </a:blip>
          <a:srcRect b="20139" l="0" r="0" t="0"/>
          <a:stretch/>
        </p:blipFill>
        <p:spPr>
          <a:xfrm>
            <a:off x="9740900" y="1733550"/>
            <a:ext cx="1874838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/>
          <p:nvPr/>
        </p:nvSpPr>
        <p:spPr>
          <a:xfrm>
            <a:off x="725488" y="349250"/>
            <a:ext cx="10890250" cy="998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Економіка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728663" y="1720850"/>
            <a:ext cx="10791825" cy="5175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425"/>
              </a:buClr>
              <a:buSzPts val="2600"/>
              <a:buFont typeface="Arial"/>
              <a:buNone/>
            </a:pPr>
            <a:r>
              <a:rPr b="1" i="0" lang="ru-RU" sz="2600" u="none" cap="none" strike="noStrike">
                <a:solidFill>
                  <a:srgbClr val="006425"/>
                </a:solidFill>
                <a:latin typeface="Arial"/>
                <a:ea typeface="Arial"/>
                <a:cs typeface="Arial"/>
                <a:sym typeface="Arial"/>
              </a:rPr>
              <a:t>Забезпечує економічну вигоду.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1" i="0" lang="ru-RU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Сприяють місцевій та національній економіці.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1" i="0" lang="ru-RU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Підтримують засоби існування через рибальство, сільське господарство, туризм та рекреацію.</a:t>
            </a:r>
            <a:r>
              <a:rPr b="1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мільярд людей у всьому світі (приблизно кожен 8) заробляють собі на життя завдяки водно-болотним угіддям, які також забезпечують їх їжею, водою, транспортним сполученням і дозвіллям.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Вирощування рису є основним джерелом зайнятості на водно-болотних угіддях.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 Близько 80% світового рису виробляється дрібними фермерами.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 Більше 660 мільйонів людей залежать від рибальства та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аквакультури.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1" i="0" lang="ru-RU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Сектори послуг у сфері подорожей і туризму підтримують </a:t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i="0" lang="ru-RU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266 мільйонів робочих місць - 8,9% від загальної кількості робочих</a:t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i="0" lang="ru-RU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місць у світі.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0650" lvl="1" marL="685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dessin humoristique, clipart, illustration, conception&#10;&#10;Description générée automatiquement" id="235" name="Google Shape;23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0000" y="4392613"/>
            <a:ext cx="2725738" cy="190976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3"/>
          <p:cNvSpPr/>
          <p:nvPr/>
        </p:nvSpPr>
        <p:spPr>
          <a:xfrm>
            <a:off x="0" y="0"/>
            <a:ext cx="0" cy="5492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"/>
          <p:cNvSpPr/>
          <p:nvPr/>
        </p:nvSpPr>
        <p:spPr>
          <a:xfrm>
            <a:off x="725488" y="336550"/>
            <a:ext cx="10890250" cy="998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Культура та відпочинок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4"/>
          <p:cNvSpPr/>
          <p:nvPr/>
        </p:nvSpPr>
        <p:spPr>
          <a:xfrm>
            <a:off x="728663" y="2346325"/>
            <a:ext cx="10791825" cy="1925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425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6425"/>
                </a:solidFill>
                <a:latin typeface="Arial"/>
                <a:ea typeface="Arial"/>
                <a:cs typeface="Arial"/>
                <a:sym typeface="Arial"/>
              </a:rPr>
              <a:t>Поєднують людей з природою.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Мають значну культурну та рекреаційну цінність для багатьох громад.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Часто пов'язані з давніми культурними практиками, які використовують природу у сталий спосіб, що дозволяє людським суспільствам процвітати.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Майже всі водно-болотні угіддя міжнародного значення (Рамсарські угіддя) надають культурні екосистемні послуги.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b="0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50% мають духовну та творчу цінність.</a:t>
            </a:r>
            <a:endParaRPr b="1" i="0" sz="1600" u="none" cap="none" strike="noStrike">
              <a:solidFill>
                <a:srgbClr val="E92E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4"/>
          <p:cNvSpPr txBox="1"/>
          <p:nvPr/>
        </p:nvSpPr>
        <p:spPr>
          <a:xfrm>
            <a:off x="1168400" y="5418138"/>
            <a:ext cx="8713788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-RU" sz="2200" u="none" cap="none" strike="noStrike">
                <a:solidFill>
                  <a:srgbClr val="E92E09"/>
                </a:solidFill>
                <a:latin typeface="Arial"/>
                <a:ea typeface="Arial"/>
                <a:cs typeface="Arial"/>
                <a:sym typeface="Arial"/>
              </a:rPr>
              <a:t>Люди стоять в основі збереження водно-болотних угідь.</a:t>
            </a:r>
            <a:endParaRPr b="1" i="0" sz="2200" u="none" cap="none" strike="noStrike">
              <a:solidFill>
                <a:srgbClr val="E92E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conception&#10;&#10;Description générée automatiquement" id="245" name="Google Shape;24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721081">
            <a:off x="11315700" y="1744663"/>
            <a:ext cx="952500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outil, conception&#10;&#10;Description générée automatiquement" id="246" name="Google Shape;24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592992">
            <a:off x="142875" y="5291138"/>
            <a:ext cx="13843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conception&#10;&#10;Description générée automatiquement avec une confiance faible" id="247" name="Google Shape;24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8112462">
            <a:off x="149225" y="423863"/>
            <a:ext cx="2489200" cy="248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main, art, conception&#10;&#10;Description générée automatiquement avec une confiance faible" id="248" name="Google Shape;24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10888" y="4448175"/>
            <a:ext cx="762000" cy="252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"/>
          <p:cNvSpPr/>
          <p:nvPr/>
        </p:nvSpPr>
        <p:spPr>
          <a:xfrm>
            <a:off x="703263" y="349250"/>
            <a:ext cx="10891837" cy="998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Під загрозою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5"/>
          <p:cNvSpPr/>
          <p:nvPr/>
        </p:nvSpPr>
        <p:spPr>
          <a:xfrm>
            <a:off x="331788" y="1466850"/>
            <a:ext cx="11131550" cy="4846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425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6425"/>
                </a:solidFill>
                <a:latin typeface="Arial"/>
                <a:ea typeface="Arial"/>
                <a:cs typeface="Arial"/>
                <a:sym typeface="Arial"/>
              </a:rPr>
              <a:t>Усвідомлюючи нагальність ситуації.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ru-RU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Одна з найбільш вразливих екосистем.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ru-RU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b="0" i="0" lang="ru-RU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Починаючи з 1700-х років, понад 85% усіх водно-болотних угідь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було втрачено.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ru-RU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Щонайменше 35% втрачено з 1970 року, і темпи втрат зростають.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ru-RU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Швидкість втрат у 3 рази вища, ніж у лісів.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ru-RU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Фактори ризику включають в себе несталий розвиток, забруднення, зміну клімату, зміну гідрологічних режимів, втрату зв'язків, інвазивні види та надмірний видобуток води, рослин, тварин та інших природних ресурсів.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ru-RU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Засипання та осушення для перепрофілювання під сільське господарство та міські поселення становлять значні загрози.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ru-RU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Види водно-болотних угідь перебувають під загрозою зникнення. 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ru-RU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Кожному третьому прісноводному виду і 25% всіх видів водно-болотних угідь загрожує вимирання через занепад водно-болотних угідь.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ru-RU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81% видів внутрішніх водно-болотних угідь і 36% прибережних і морських видів скоротилися за останні 50 років.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ru-RU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Прісноводні види скоротилися на 83% (в середньому) з 1970 року.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</a:t>
            </a: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Близько 70% всього світового видобутку прісної води йде на потреби сільського господарства.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créativité, art&#10;&#10;Description générée automatiquement" id="256" name="Google Shape;25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3938" y="1709738"/>
            <a:ext cx="2971800" cy="124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/>
          <p:nvPr/>
        </p:nvSpPr>
        <p:spPr>
          <a:xfrm>
            <a:off x="725488" y="349250"/>
            <a:ext cx="10890250" cy="998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Необхідність дій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6"/>
          <p:cNvSpPr/>
          <p:nvPr/>
        </p:nvSpPr>
        <p:spPr>
          <a:xfrm>
            <a:off x="728663" y="1649413"/>
            <a:ext cx="10791825" cy="4713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425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6425"/>
                </a:solidFill>
                <a:latin typeface="Arial"/>
                <a:ea typeface="Arial"/>
                <a:cs typeface="Arial"/>
                <a:sym typeface="Arial"/>
              </a:rPr>
              <a:t>Забезпечення стабільного, спільного майбутнього.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Здорові водно-болотні угіддя мають вирішальне значення для пом'якшення наслідків зміни клімату, адаптації, біорізноманіття, здоров'я та добробуту людей.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Контроль над новими зоонозними захворюваннями залежить від добре керованих, неушкоджених екосистем та місцевого біорізноманіття.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Захист водно-болотних угідь необхідний для нашого спільного майбутнього: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Скоординовані зусилля на місцевому, національному та глобальному рівнях.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Взаємодія у розробці стратегій, нормативно-правових актів та громадських ініціатив.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Інтеграція та координація між секторами сільського господарства, містобудування та управління водно-болотними угіддями.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 можете: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Розуміти значення та цінність водно-болотних угідь.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Забезпечити їх стале використання шляхом розумного управління ними.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Залучати інвестиції, необхідні для їх збереження та відновлення.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6553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clipart, dessin humoristique&#10;&#10;Description générée automatiquement" id="264" name="Google Shape;26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10650" y="5619750"/>
            <a:ext cx="236855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82388" y="4338638"/>
            <a:ext cx="241300" cy="226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/>
          <p:nvPr/>
        </p:nvSpPr>
        <p:spPr>
          <a:xfrm>
            <a:off x="747713" y="349250"/>
            <a:ext cx="10890250" cy="998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Wetlands Wednesday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7"/>
          <p:cNvSpPr/>
          <p:nvPr/>
        </p:nvSpPr>
        <p:spPr>
          <a:xfrm>
            <a:off x="728663" y="2466975"/>
            <a:ext cx="10791825" cy="192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425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006425"/>
                </a:solidFill>
                <a:latin typeface="Arial"/>
                <a:ea typeface="Arial"/>
                <a:cs typeface="Arial"/>
                <a:sym typeface="Arial"/>
              </a:rPr>
              <a:t>Створення руху використовуючи соціальні мережі.</a:t>
            </a:r>
            <a:endParaRPr b="1" i="0" sz="2400" u="none" cap="none" strike="noStrike">
              <a:solidFill>
                <a:srgbClr val="0064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Використовуючи хештег #WetlandsWednesday, люди по всьому світу діляться натхненням.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Включно з повідомленнями: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Приклади успішних проектів зі збереження водно-болотних угідь та інші історії успіху.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Ідеї щодо того, як люди можуть діяти на користь водно-болотних угідь.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Обговорення того, як стале використання водно-болотних угідь приносить користь людям і планеті.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Кращі практики та інноваційні підходи до управління водно-болотними угіддями.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Особисті історії про водно-болотні угіддя.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6553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motif, Caractère coloré&#10;&#10;Description générée automatiquement" id="273" name="Google Shape;27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113" y="5813425"/>
            <a:ext cx="4699001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Graphique, conception, créativité, art&#10;&#10;Description générée automatiquement" id="274" name="Google Shape;27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28050" y="1158875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98100" y="5083175"/>
            <a:ext cx="1562100" cy="13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"/>
          <p:cNvSpPr/>
          <p:nvPr/>
        </p:nvSpPr>
        <p:spPr>
          <a:xfrm>
            <a:off x="838200" y="396875"/>
            <a:ext cx="10515600" cy="998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8"/>
          <p:cNvSpPr/>
          <p:nvPr/>
        </p:nvSpPr>
        <p:spPr>
          <a:xfrm>
            <a:off x="1220788" y="2446338"/>
            <a:ext cx="9750425" cy="165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25"/>
              </a:buClr>
              <a:buSzPts val="3600"/>
              <a:buFont typeface="Arial"/>
              <a:buNone/>
            </a:pPr>
            <a:r>
              <a:rPr b="0" i="0" lang="ru-RU" sz="3600" u="none" cap="none" strike="noStrike">
                <a:solidFill>
                  <a:srgbClr val="006425"/>
                </a:solidFill>
                <a:latin typeface="Calibri"/>
                <a:ea typeface="Calibri"/>
                <a:cs typeface="Calibri"/>
                <a:sym typeface="Calibri"/>
              </a:rPr>
              <a:t>Наші дії на захист водно-болотних угідь сьогодні визначатимуть майбутнє наступних поколінь.</a:t>
            </a:r>
            <a:endParaRPr b="0" i="0" sz="3600" u="none" cap="none" strike="noStrike">
              <a:solidFill>
                <a:srgbClr val="0064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conception&#10;&#10;Description générée automatiquement" id="283" name="Google Shape;28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672722">
            <a:off x="9955213" y="5943600"/>
            <a:ext cx="952500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outil, conception&#10;&#10;Description générée automatiquement" id="284" name="Google Shape;28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592992">
            <a:off x="9234488" y="5375275"/>
            <a:ext cx="13843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conception&#10;&#10;Description générée automatiquement avec une confiance faible" id="285" name="Google Shape;28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767078">
            <a:off x="7656513" y="4892675"/>
            <a:ext cx="2489200" cy="248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main, art, conception&#10;&#10;Description générée automatiquement avec une confiance faible" id="286" name="Google Shape;286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418154">
            <a:off x="10910888" y="4448175"/>
            <a:ext cx="762000" cy="2527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conception&#10;&#10;Description générée automatiquement" id="287" name="Google Shape;28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803356">
            <a:off x="7485856" y="5982494"/>
            <a:ext cx="896938" cy="95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main, art, conception&#10;&#10;Description générée automatiquement avec une confiance faible" id="288" name="Google Shape;288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418154">
            <a:off x="6986588" y="5487988"/>
            <a:ext cx="515937" cy="18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"/>
          <p:cNvSpPr/>
          <p:nvPr/>
        </p:nvSpPr>
        <p:spPr>
          <a:xfrm>
            <a:off x="838200" y="396875"/>
            <a:ext cx="10515600" cy="998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9"/>
          <p:cNvSpPr/>
          <p:nvPr/>
        </p:nvSpPr>
        <p:spPr>
          <a:xfrm>
            <a:off x="979488" y="2562225"/>
            <a:ext cx="9748837" cy="165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25"/>
              </a:buClr>
              <a:buSzPts val="4400"/>
              <a:buFont typeface="Arial"/>
              <a:buNone/>
            </a:pPr>
            <a:r>
              <a:rPr b="1" i="0" lang="ru-RU" sz="4400" u="none" cap="none" strike="noStrike">
                <a:solidFill>
                  <a:srgbClr val="006425"/>
                </a:solidFill>
                <a:latin typeface="Arial"/>
                <a:ea typeface="Arial"/>
                <a:cs typeface="Arial"/>
                <a:sym typeface="Arial"/>
              </a:rPr>
              <a:t>Захист водно-болотних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25"/>
              </a:buClr>
              <a:buSzPts val="4400"/>
              <a:buFont typeface="Arial"/>
              <a:buNone/>
            </a:pPr>
            <a:r>
              <a:rPr b="1" i="0" lang="ru-RU" sz="4400" u="none" cap="none" strike="noStrike">
                <a:solidFill>
                  <a:srgbClr val="006425"/>
                </a:solidFill>
                <a:latin typeface="Arial"/>
                <a:ea typeface="Arial"/>
                <a:cs typeface="Arial"/>
                <a:sym typeface="Arial"/>
              </a:rPr>
              <a:t>угідь для нашого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25"/>
              </a:buClr>
              <a:buSzPts val="4400"/>
              <a:buFont typeface="Arial"/>
              <a:buNone/>
            </a:pPr>
            <a:r>
              <a:rPr b="1" i="0" lang="ru-RU" sz="4400" u="none" cap="none" strike="noStrike">
                <a:solidFill>
                  <a:srgbClr val="006425"/>
                </a:solidFill>
                <a:latin typeface="Arial"/>
                <a:ea typeface="Arial"/>
                <a:cs typeface="Arial"/>
                <a:sym typeface="Arial"/>
              </a:rPr>
              <a:t>спільного майбутнього</a:t>
            </a:r>
            <a:endParaRPr b="1" i="0" sz="4400" u="none" cap="none" strike="noStrike">
              <a:solidFill>
                <a:srgbClr val="0064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rgbClr val="0064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ru-RU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Цінуй</a:t>
            </a:r>
            <a:r>
              <a:rPr b="1" lang="ru-RU" sz="3000">
                <a:solidFill>
                  <a:schemeClr val="dk1"/>
                </a:solidFill>
              </a:rPr>
              <a:t>!</a:t>
            </a:r>
            <a:r>
              <a:rPr b="1" i="0" lang="ru-RU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Захищай</a:t>
            </a:r>
            <a:r>
              <a:rPr b="1" lang="ru-RU" sz="3000">
                <a:solidFill>
                  <a:schemeClr val="dk1"/>
                </a:solidFill>
              </a:rPr>
              <a:t>!</a:t>
            </a:r>
            <a:r>
              <a:rPr b="1" i="0" lang="ru-RU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Надихай</a:t>
            </a:r>
            <a:r>
              <a:rPr b="1" lang="ru-RU" sz="3000">
                <a:solidFill>
                  <a:schemeClr val="dk1"/>
                </a:solidFill>
              </a:rPr>
              <a:t>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art, dessin, graphisme, illustration&#10;&#10;Description générée automatiquement" id="296" name="Google Shape;29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1288" y="2192338"/>
            <a:ext cx="4122737" cy="342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"/>
          <p:cNvSpPr/>
          <p:nvPr/>
        </p:nvSpPr>
        <p:spPr>
          <a:xfrm>
            <a:off x="727075" y="1555750"/>
            <a:ext cx="11093450" cy="4757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ru-R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Привертає увагу до високопродуктивної екосистеми, яка перебуває під загрозою зникнення.</a:t>
            </a:r>
            <a:endParaRPr b="1" i="0" sz="2200" u="none" cap="none" strike="noStrike">
              <a:solidFill>
                <a:srgbClr val="0064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1" i="0" lang="ru-RU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Глобальна просвітницька кампанія.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Закликає країни - всіх і кожного - захищати водно-болотні угіддя нашої планети.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Нагадує нам: Здорові водно-болотні угіддя необхідні для нашого загального добробуту та подальшого виживання.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Щороку 2 лютого починаючи з 1997 року.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1" i="0" lang="ru-RU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Річниця Конвенції про водно-болотні угіддя.</a:t>
            </a:r>
            <a:endParaRPr b="1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Затверджена як міжнародний договір у 1971 році в Рамсарі, Іран, на березі Каспійського моря.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Перша у світі сучасна міжнародна багатостороння природоохоронна угода.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Єдина, присвячена конкретній екосистемі - водно-болотним угіддям.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ru-RU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сьогоднішній день її членами (Договірними Сторонами) є 172 країни. 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3" marL="1600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ru-RU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Кожна з них прагне до збереження та раціонального, свідомого і сталого використання водно-болотних угідь у своїх країнах.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Міжнародний день Організації Об'єднаних Націй з 2022 року.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ru-RU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рамках Десятиліття ООН з відновлення екосистем, яке закликає до</a:t>
            </a:r>
            <a:br>
              <a:rPr b="0" i="0" lang="ru-RU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захисту та відновлення екосистем у всьому світі (2021-2030). 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"/>
          <p:cNvSpPr/>
          <p:nvPr/>
        </p:nvSpPr>
        <p:spPr>
          <a:xfrm>
            <a:off x="727075" y="230188"/>
            <a:ext cx="9972675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Всесвітній день водно-болотних угідь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fleur, clipart, dessin humoristique&#10;&#10;Description générée automatiquement" id="133" name="Google Shape;13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93438" y="5630863"/>
            <a:ext cx="673100" cy="67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"/>
          <p:cNvSpPr/>
          <p:nvPr/>
        </p:nvSpPr>
        <p:spPr>
          <a:xfrm>
            <a:off x="0" y="0"/>
            <a:ext cx="287338" cy="287338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0"/>
          <p:cNvSpPr/>
          <p:nvPr/>
        </p:nvSpPr>
        <p:spPr>
          <a:xfrm>
            <a:off x="287338" y="0"/>
            <a:ext cx="11617325" cy="287338"/>
          </a:xfrm>
          <a:prstGeom prst="rect">
            <a:avLst/>
          </a:prstGeom>
          <a:solidFill>
            <a:srgbClr val="E92E09"/>
          </a:solidFill>
          <a:ln cap="flat" cmpd="sng" w="381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0"/>
          <p:cNvSpPr/>
          <p:nvPr/>
        </p:nvSpPr>
        <p:spPr>
          <a:xfrm>
            <a:off x="11904663" y="0"/>
            <a:ext cx="287337" cy="287338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0"/>
          <p:cNvSpPr/>
          <p:nvPr/>
        </p:nvSpPr>
        <p:spPr>
          <a:xfrm>
            <a:off x="0" y="6550025"/>
            <a:ext cx="287338" cy="288925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0"/>
          <p:cNvSpPr/>
          <p:nvPr/>
        </p:nvSpPr>
        <p:spPr>
          <a:xfrm>
            <a:off x="287338" y="6550025"/>
            <a:ext cx="11617325" cy="288925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0"/>
          <p:cNvSpPr/>
          <p:nvPr/>
        </p:nvSpPr>
        <p:spPr>
          <a:xfrm>
            <a:off x="11904663" y="6550025"/>
            <a:ext cx="287337" cy="288925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0"/>
          <p:cNvSpPr/>
          <p:nvPr/>
        </p:nvSpPr>
        <p:spPr>
          <a:xfrm rot="-5400000">
            <a:off x="-2977356" y="3277394"/>
            <a:ext cx="6242050" cy="287338"/>
          </a:xfrm>
          <a:prstGeom prst="rect">
            <a:avLst/>
          </a:prstGeom>
          <a:solidFill>
            <a:srgbClr val="006425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0"/>
          <p:cNvSpPr/>
          <p:nvPr/>
        </p:nvSpPr>
        <p:spPr>
          <a:xfrm rot="-5400000">
            <a:off x="8924132" y="3277394"/>
            <a:ext cx="6242050" cy="287337"/>
          </a:xfrm>
          <a:prstGeom prst="rect">
            <a:avLst/>
          </a:prstGeom>
          <a:solidFill>
            <a:srgbClr val="006425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0"/>
          <p:cNvSpPr/>
          <p:nvPr/>
        </p:nvSpPr>
        <p:spPr>
          <a:xfrm>
            <a:off x="285750" y="287338"/>
            <a:ext cx="11615738" cy="6254750"/>
          </a:xfrm>
          <a:prstGeom prst="rect">
            <a:avLst/>
          </a:prstGeom>
          <a:solidFill>
            <a:srgbClr val="FDBA00"/>
          </a:solidFill>
          <a:ln cap="flat" cmpd="sng" w="381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Police, Graphique, graphisme&#10;&#10;Description générée automatiquement" id="310" name="Google Shape;31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313" y="4829175"/>
            <a:ext cx="1022350" cy="138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0"/>
          <p:cNvSpPr/>
          <p:nvPr/>
        </p:nvSpPr>
        <p:spPr>
          <a:xfrm>
            <a:off x="4703763" y="5861050"/>
            <a:ext cx="2784475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#ActForWetlands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0"/>
          <p:cNvSpPr/>
          <p:nvPr/>
        </p:nvSpPr>
        <p:spPr>
          <a:xfrm>
            <a:off x="1220788" y="2743200"/>
            <a:ext cx="9748837" cy="165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25"/>
              </a:buClr>
              <a:buSzPts val="6000"/>
              <a:buFont typeface="Arial"/>
              <a:buNone/>
            </a:pPr>
            <a:r>
              <a:rPr b="1" i="0" lang="ru-RU" sz="6000" u="none" cap="none" strike="noStrike">
                <a:solidFill>
                  <a:srgbClr val="006425"/>
                </a:solidFill>
                <a:latin typeface="Calibri"/>
                <a:ea typeface="Calibri"/>
                <a:cs typeface="Calibri"/>
                <a:sym typeface="Calibri"/>
              </a:rPr>
              <a:t>Разом ми зможемо</a:t>
            </a:r>
            <a:r>
              <a:rPr b="1" lang="ru-RU" sz="6000">
                <a:solidFill>
                  <a:srgbClr val="006425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Police, noir, Graphique&#10;&#10;Description générée automatiquement" id="313" name="Google Shape;31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82050" y="4862513"/>
            <a:ext cx="2687638" cy="139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/>
          <p:nvPr/>
        </p:nvSpPr>
        <p:spPr>
          <a:xfrm>
            <a:off x="563563" y="1187450"/>
            <a:ext cx="11342687" cy="4832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64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64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-RU" sz="2200" u="none" cap="none" strike="noStrike">
                <a:solidFill>
                  <a:srgbClr val="006425"/>
                </a:solidFill>
                <a:latin typeface="Arial"/>
                <a:ea typeface="Arial"/>
                <a:cs typeface="Arial"/>
                <a:sym typeface="Arial"/>
              </a:rPr>
              <a:t>Використання світових можливостей.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Конференція відбувається кожні три роки.</a:t>
            </a: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Представники урядів кожної з 172 Договірних Сторін зустрічаються, щоб провести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важливі обговорення щодо збереження та сталого використання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водно-болотних угідь, сприяти міжнародному співробітництву та узгодити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робочу програму на наступні три роки.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Планується на 23-31 липня 2025 року на водоспаді Вікторія, Зімбабве.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Республіка Зімбабве, Міністерство охорони навколишнього середовища, клімату, туризму та       індустрії готельного бізнесу, є ключовим партнером як КС15, так і Всесвітнього дня водно-болотних угідь у 2025 році (WWD2025).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Виступає у ролі платформи для сприяння збереженню водно-болотних угідь та привернення уваги до їхньої цінності.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947863" y="6527800"/>
            <a:ext cx="1857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711200" y="182563"/>
            <a:ext cx="9972675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15-та Зустріч учасників Сторін Конвенції про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(COP15)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mammifère&#10;&#10;Description générée automatiquement" id="142" name="Google Shape;14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04375" y="1508125"/>
            <a:ext cx="21590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/>
          <p:nvPr/>
        </p:nvSpPr>
        <p:spPr>
          <a:xfrm>
            <a:off x="727075" y="396875"/>
            <a:ext cx="10515600" cy="998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Тема для WWD2025 та COP15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727075" y="1747838"/>
            <a:ext cx="10825163" cy="4802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425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006425"/>
                </a:solidFill>
                <a:latin typeface="Arial"/>
                <a:ea typeface="Arial"/>
                <a:cs typeface="Arial"/>
                <a:sym typeface="Arial"/>
              </a:rPr>
              <a:t>Об'єднання зусиль для забезпечення сталого майбутнього.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Захист водно-болотних угідь для нашого спільного майбутнього</a:t>
            </a: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 тема як для WWD2025, так і для COP15.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Наголошує на необхідності співпраці та далекоглядності.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Головне послання: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3" marL="1600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Цінуючи та захищаючи ці багаті на біорізноманіття продуктивні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3" marL="16002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екосистеми, а також надихаючи на дії заради їх збереження,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3" marL="16002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 зможемо разом захистити наше спільне майбутнє та добробут.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Малюнок WWD2025 зображує людей з усього світу, об'єднаних любов'ю до водно-болотних угідь нашої планети та прагненням їх захистити.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Кольори відображають прапор Зімбабве, оскільки водоспад Вікторія в Зімбабве є глобальною природоохоронною ареною для COP15.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art, dessin, graphisme, illustration&#10;&#10;Description générée automatiquement" id="150" name="Google Shape;15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9525" y="2306638"/>
            <a:ext cx="2841625" cy="23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/>
          <p:nvPr/>
        </p:nvSpPr>
        <p:spPr>
          <a:xfrm>
            <a:off x="727075" y="349250"/>
            <a:ext cx="10515600" cy="998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Основні цілі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512763" y="1522413"/>
            <a:ext cx="9966325" cy="4808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425"/>
              </a:buClr>
              <a:buSzPts val="2200"/>
              <a:buFont typeface="Arial"/>
              <a:buNone/>
            </a:pPr>
            <a:r>
              <a:rPr b="1" i="0" lang="ru-RU" sz="2200" u="none" cap="none" strike="noStrike">
                <a:solidFill>
                  <a:srgbClr val="006425"/>
                </a:solidFill>
                <a:latin typeface="Arial"/>
                <a:ea typeface="Arial"/>
                <a:cs typeface="Arial"/>
                <a:sym typeface="Arial"/>
              </a:rPr>
              <a:t>Зосередити наші спільні зусилля.</a:t>
            </a:r>
            <a:r>
              <a:rPr b="0" i="0" lang="ru-RU" sz="2200" u="none" cap="none" strike="noStrike">
                <a:solidFill>
                  <a:srgbClr val="0064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200" u="none" cap="none" strike="noStrike">
              <a:solidFill>
                <a:srgbClr val="0064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b="1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Метою кампанії є: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1257300" marR="0" rtl="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∙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Підвищити обізнаність громадськості, посадовців та зацікавлених сторін про життєво важливу роль водно-болотних угідь у забезпеченні екологічної стійкості та виживання людини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2573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∙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Висвітлити проблеми, з якими стикаються водно-болотні угіддя.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12573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∙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Спонукати до дій уряди, організації та окремих осіб на національному та міжнародному рівнях до реалізації проектів зі збереження та відновлення водно-болотних угідь.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12573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∙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Сприяти інтеграції питань збереження водно-болотних угідь у ширші програми охорони довкілля та розвитку.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12573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∙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Демонстрація історій успіху проектів зі збереження та відновлення водно-болотних угідь з усього світу.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12573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∙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Обмін найкращими практиками та інноваційними підходами до управління водно-болотними угіддями.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12573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∙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Розширити партнерство та інвестиції у збереження водно-болотних угідь.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b="1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Хештеги:</a:t>
            </a: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#WWD2025  –   #WetlandsCOP15   –   #WetlandsForOurCommonFuture</a:t>
            </a: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6553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conception&#10;&#10;Description générée automatiquement avec une confiance moyenne" id="158" name="Google Shape;15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36275" y="4954588"/>
            <a:ext cx="18161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Graphique, symbole, conception&#10;&#10;Description générée automatiquement" id="159" name="Google Shape;15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202225">
            <a:off x="11466513" y="1871663"/>
            <a:ext cx="838200" cy="850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conception&#10;&#10;Description générée automatiquement avec une confiance faible" id="160" name="Google Shape;16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47400" y="2684463"/>
            <a:ext cx="2489200" cy="248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/>
          <p:nvPr/>
        </p:nvSpPr>
        <p:spPr>
          <a:xfrm>
            <a:off x="725488" y="414338"/>
            <a:ext cx="10890250" cy="998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‒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цінна та важлива екосистема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479425" y="1676400"/>
            <a:ext cx="11136313" cy="5175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425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6425"/>
                </a:solidFill>
                <a:latin typeface="Arial"/>
                <a:ea typeface="Arial"/>
                <a:cs typeface="Arial"/>
                <a:sym typeface="Arial"/>
              </a:rPr>
              <a:t>Сповнені життя, користі та блага для всього суспільства.</a:t>
            </a:r>
            <a:endParaRPr b="1" i="0" sz="2000" u="none" cap="none" strike="noStrike">
              <a:solidFill>
                <a:srgbClr val="0064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Роблять наше існування на Землі можливим.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Тісно взаємопов'язані та біорізноманітні.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Поєднують гори з океанами, перетинають національні кордони, з'єднують різні оселища та сприяють переміщенню видів.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Вода є основним фактором, що управляє навколишнім середовищем, рослинним і тваринним світом.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Покривають понад 12,1 мільйона квадратних кілометрів по всьому світу, що становить ~6% земної поверхні.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Можуть бути солоними або прісними, внутрішніми або прибережними, природними або антропогенними, постійними або тимчасовими, стоячими або проточними.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Прісноводні водно-болотні угіддя: річки, озера, ставки, заплави, торфовища, луки та болота.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Солоноводні водно-болотні угіддя: естуарії, мулисті плавні, солоноводні марші, мангрові зарості, лагуни, коралові рифи та черепашкові рифи.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Водно-болотні угіддя, створені людиною: рибні ставки, рисові поля, водосховища та соляні ставки.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6553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Graphique, clipart, conception&#10;&#10;Description générée automatiquement" id="168" name="Google Shape;16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908803">
            <a:off x="10874375" y="1952625"/>
            <a:ext cx="901700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Graphique, conception, créativité, art&#10;&#10;Description générée automatiquement" id="169" name="Google Shape;16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192146">
            <a:off x="8389144" y="973932"/>
            <a:ext cx="746125" cy="744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plante&#10;&#10;Description générée automatiquement avec une confiance moyenne" id="170" name="Google Shape;17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28350" y="5453063"/>
            <a:ext cx="1263650" cy="1398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/>
          <p:nvPr/>
        </p:nvSpPr>
        <p:spPr>
          <a:xfrm>
            <a:off x="838200" y="396875"/>
            <a:ext cx="10515600" cy="998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979488" y="2327275"/>
            <a:ext cx="10374312" cy="165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25"/>
              </a:buClr>
              <a:buSzPts val="2900"/>
              <a:buFont typeface="Arial"/>
              <a:buNone/>
            </a:pPr>
            <a:r>
              <a:rPr b="1" i="0" lang="ru-RU" sz="2900" u="none" cap="none" strike="noStrike">
                <a:solidFill>
                  <a:srgbClr val="006425"/>
                </a:solidFill>
                <a:latin typeface="Arial"/>
                <a:ea typeface="Arial"/>
                <a:cs typeface="Arial"/>
                <a:sym typeface="Arial"/>
              </a:rPr>
              <a:t>“Скрізь, де земля зустрічається з водою, вирує життя. Водно-болотні угіддя існують у кожному куточку цієї прекрасної планети і їх часто називають артеріями та венами Землі. Величні та могутні, водно-болотні угіддя - це краса, яку варто побачити.”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2116138" y="4441825"/>
            <a:ext cx="81026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— </a:t>
            </a:r>
            <a:r>
              <a:rPr b="0" i="1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Д-р Мусонда Мумба, Генеральний секретар Конвенції про водно-болотні угіддя</a:t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Police, Graphique, graphisme&#10;&#10;Description générée automatiquement" id="179" name="Google Shape;17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000" y="5043488"/>
            <a:ext cx="989013" cy="1336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mammifère&#10;&#10;Description générée automatiquement" id="180" name="Google Shape;18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39388" y="5043488"/>
            <a:ext cx="1377950" cy="133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/>
          <p:nvPr>
            <p:ph idx="1" type="body"/>
          </p:nvPr>
        </p:nvSpPr>
        <p:spPr>
          <a:xfrm>
            <a:off x="838200" y="2851150"/>
            <a:ext cx="10515600" cy="269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25"/>
              </a:buClr>
              <a:buSzPts val="4400"/>
              <a:buFont typeface="Arial"/>
              <a:buNone/>
            </a:pPr>
            <a:r>
              <a:rPr b="1" lang="ru-RU" sz="4400"/>
              <a:t>Чому водно-болотні угіддя мають значення?</a:t>
            </a:r>
            <a:endParaRPr b="1" sz="4400"/>
          </a:p>
        </p:txBody>
      </p:sp>
      <p:pic>
        <p:nvPicPr>
          <p:cNvPr descr="Une image contenant cercle, symbole, art&#10;&#10;Description générée automatiquement" id="186" name="Google Shape;18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9675" y="4533900"/>
            <a:ext cx="1522413" cy="2033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cercle, symbole, art&#10;&#10;Description générée automatiquement" id="187" name="Google Shape;18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2888" y="4533900"/>
            <a:ext cx="1522412" cy="2033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cercle, symbole, art&#10;&#10;Description générée automatiquement" id="188" name="Google Shape;18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4513" y="4533900"/>
            <a:ext cx="1522412" cy="2033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motif, Caractère coloré&#10;&#10;Description générée automatiquement" id="189" name="Google Shape;189;p8"/>
          <p:cNvPicPr preferRelativeResize="0"/>
          <p:nvPr/>
        </p:nvPicPr>
        <p:blipFill rotWithShape="1">
          <a:blip r:embed="rId4">
            <a:alphaModFix/>
          </a:blip>
          <a:srcRect b="0" l="0" r="29622" t="0"/>
          <a:stretch/>
        </p:blipFill>
        <p:spPr>
          <a:xfrm>
            <a:off x="8885238" y="5724525"/>
            <a:ext cx="3306762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motif, Caractère coloré&#10;&#10;Description générée automatiquement" id="190" name="Google Shape;190;p8"/>
          <p:cNvPicPr preferRelativeResize="0"/>
          <p:nvPr/>
        </p:nvPicPr>
        <p:blipFill rotWithShape="1">
          <a:blip r:embed="rId4">
            <a:alphaModFix/>
          </a:blip>
          <a:srcRect b="0" l="0" r="29622" t="0"/>
          <a:stretch/>
        </p:blipFill>
        <p:spPr>
          <a:xfrm>
            <a:off x="-25400" y="5724525"/>
            <a:ext cx="330835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/>
          <p:nvPr/>
        </p:nvSpPr>
        <p:spPr>
          <a:xfrm>
            <a:off x="838200" y="396875"/>
            <a:ext cx="10515600" cy="998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9"/>
          <p:cNvSpPr/>
          <p:nvPr/>
        </p:nvSpPr>
        <p:spPr>
          <a:xfrm>
            <a:off x="1220788" y="2017713"/>
            <a:ext cx="9750425" cy="2800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25"/>
              </a:buClr>
              <a:buSzPts val="3000"/>
              <a:buFont typeface="Arial"/>
              <a:buNone/>
            </a:pPr>
            <a:r>
              <a:rPr b="1" i="0" lang="ru-RU" sz="3000" u="none" cap="none" strike="noStrike">
                <a:solidFill>
                  <a:srgbClr val="006425"/>
                </a:solidFill>
                <a:latin typeface="Arial"/>
                <a:ea typeface="Arial"/>
                <a:cs typeface="Arial"/>
                <a:sym typeface="Arial"/>
              </a:rPr>
              <a:t>Людське суспільство має суттєвий і фундаментальний зв'язок із водно-болотними угіддями. Найдавніші цивілізації були засновані у великих заплавах Північної Африки, Євразії, Анд та Мезо-Америки, що свідчить про важливість водно-болотних угідь для людства.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dessin humoristique, dessin, clipart, illustration&#10;&#10;Description générée automatiquement" id="198" name="Google Shape;19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0213" y="4554538"/>
            <a:ext cx="3840162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conception&#10;&#10;Description générée automatiquement avec une confiance faible" id="199" name="Google Shape;19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072281">
            <a:off x="-295275" y="203200"/>
            <a:ext cx="2489200" cy="248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symbole, clipart, conception&#10;&#10;Description générée automatiquement" id="200" name="Google Shape;20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97950" y="1146175"/>
            <a:ext cx="838200" cy="108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2021-11-23T15:20:39Z</dcterms:created>
  <dc:creator>Damien Gallay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0x0101009528499A3D4EBC46A54B223F15BF4755</vt:lpwstr>
  </property>
</Properties>
</file>